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7" d="100"/>
          <a:sy n="87" d="100"/>
        </p:scale>
        <p:origin x="1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A572C-CC70-4A1D-A2A3-FA0DE13391E8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921002-C647-4FB6-8EE8-38AECDF1B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87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7CA5E-1C09-3A45-95A3-51BA12AE00E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570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7CA5E-1C09-3A45-95A3-51BA12AE00EE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312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7CA5E-1C09-3A45-95A3-51BA12AE00E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861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7000" y="752475"/>
            <a:ext cx="6604000" cy="3716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481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7000" y="752475"/>
            <a:ext cx="6604000" cy="3716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07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7CA5E-1C09-3A45-95A3-51BA12AE00EE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992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7CA5E-1C09-3A45-95A3-51BA12AE00EE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246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C7CA5E-1C09-3A45-95A3-51BA12AE00E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88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121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877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856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56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812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2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77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131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00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431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331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CB4C1-5AFC-40CB-8EE7-7F7B2F1BE470}" type="datetimeFigureOut">
              <a:rPr lang="en-US" smtClean="0"/>
              <a:t>6/5/2020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DD021-9716-4B7F-9574-2E0AFD206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017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lasticbeanstalk-us-east-1-712866102994.s3.amazonaws.com/shipping.csv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783646-CD18-8E48-9FA0-DD5AE9FC1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Skills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A1079D7-E464-C24B-8F90-22AA6EE91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  <a:p>
            <a:r>
              <a:rPr lang="en-US" dirty="0"/>
              <a:t>Descriptive analytics</a:t>
            </a:r>
          </a:p>
          <a:p>
            <a:r>
              <a:rPr lang="en-US" dirty="0"/>
              <a:t>Explanatory analytics</a:t>
            </a:r>
          </a:p>
          <a:p>
            <a:r>
              <a:rPr lang="en-US" dirty="0"/>
              <a:t>Predictive analytics</a:t>
            </a:r>
          </a:p>
          <a:p>
            <a:r>
              <a:rPr lang="en-US" dirty="0"/>
              <a:t>Prescriptive analytics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4F4C31F-07DF-364B-AFF9-D0AAD49A6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6400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9C271C-F749-AB46-AB40-735C777FC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EX1: Class walk through </a:t>
            </a:r>
            <a:r>
              <a:rPr lang="en-US"/>
              <a:t>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B379FBC-5FB3-DC43-8B98-10140D96D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Prepare a table of mean tonnage for the three countries with the mean rounded to two decimal places</a:t>
            </a:r>
          </a:p>
          <a:p>
            <a:pPr lvl="1"/>
            <a:r>
              <a:rPr lang="en-US" dirty="0"/>
              <a:t>Mutate with round</a:t>
            </a:r>
          </a:p>
          <a:p>
            <a:pPr lvl="1"/>
            <a:r>
              <a:rPr lang="en-US" dirty="0" err="1"/>
              <a:t>Viz</a:t>
            </a:r>
            <a:r>
              <a:rPr lang="en-US" dirty="0"/>
              <a:t> with Table</a:t>
            </a:r>
          </a:p>
          <a:p>
            <a:r>
              <a:rPr lang="en-US" dirty="0"/>
              <a:t>Prepare a bar chart of mean tonnage for the three countries</a:t>
            </a:r>
          </a:p>
          <a:p>
            <a:pPr lvl="1"/>
            <a:r>
              <a:rPr lang="en-US" dirty="0" err="1"/>
              <a:t>Viz</a:t>
            </a:r>
            <a:r>
              <a:rPr lang="en-US" dirty="0"/>
              <a:t> with Bar</a:t>
            </a:r>
          </a:p>
        </p:txBody>
      </p:sp>
    </p:spTree>
    <p:extLst>
      <p:ext uri="{BB962C8B-B14F-4D97-AF65-F5344CB8AC3E}">
        <p14:creationId xmlns:p14="http://schemas.microsoft.com/office/powerpoint/2010/main" val="2908577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5DBAA6B-1FFD-2846-BC8C-702EC5654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121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9C271C-F749-AB46-AB40-735C777FC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EX1: Class walk through </a:t>
            </a:r>
            <a:r>
              <a:rPr lang="en-US"/>
              <a:t>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B379FBC-5FB3-DC43-8B98-10140D96D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 column with the ISO A2 code for the three countries (DK, NO, SE)</a:t>
            </a:r>
          </a:p>
          <a:p>
            <a:pPr lvl="1"/>
            <a:r>
              <a:rPr lang="en-US" dirty="0"/>
              <a:t>Mutate with </a:t>
            </a:r>
            <a:r>
              <a:rPr lang="en-US" dirty="0" err="1"/>
              <a:t>case_when</a:t>
            </a:r>
            <a:endParaRPr lang="en-US" dirty="0"/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case_when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Country == 'Denmark' ~ 'DK',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Country == 'Norway' ~ 'NO',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Country == 'Sweden' ~ 'SE')</a:t>
            </a:r>
          </a:p>
          <a:p>
            <a:pPr marL="457200" lvl="1" indent="0">
              <a:buNone/>
            </a:pPr>
            <a:r>
              <a:rPr lang="en-US" i="1" dirty="0">
                <a:latin typeface="Courier New" panose="02070309020205020404" pitchFamily="49" charset="0"/>
                <a:cs typeface="Courier New" panose="02070309020205020404" pitchFamily="49" charset="0"/>
              </a:rPr>
              <a:t>* Copy and paste of the above code sometimes does not work. Type instead.</a:t>
            </a:r>
          </a:p>
          <a:p>
            <a:r>
              <a:rPr lang="en-US" dirty="0"/>
              <a:t>Create a map showing the mean tonnage for each country</a:t>
            </a:r>
          </a:p>
          <a:p>
            <a:pPr lvl="1"/>
            <a:r>
              <a:rPr lang="en-US" dirty="0" err="1"/>
              <a:t>Viz</a:t>
            </a:r>
            <a:r>
              <a:rPr lang="en-US" dirty="0"/>
              <a:t> – Map-</a:t>
            </a:r>
            <a:r>
              <a:rPr lang="en-US" dirty="0" err="1"/>
              <a:t>GeoJSON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598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197C701A-7725-E144-876C-489DFFEAD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485610"/>
            <a:ext cx="7086600" cy="595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008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3FF179-3575-4E47-9AED-DBA15A7F6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807C65F-8312-6D47-896D-C8AE57749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wrangling is the set of activities required to clean data prior to analytics</a:t>
            </a:r>
          </a:p>
          <a:p>
            <a:r>
              <a:rPr lang="en-US" dirty="0"/>
              <a:t>Includes</a:t>
            </a:r>
          </a:p>
          <a:p>
            <a:pPr lvl="1"/>
            <a:r>
              <a:rPr lang="en-US" dirty="0"/>
              <a:t>Reading a file</a:t>
            </a:r>
          </a:p>
          <a:p>
            <a:pPr lvl="1"/>
            <a:r>
              <a:rPr lang="en-US" dirty="0"/>
              <a:t>Normalizing or converting from broad to narrow format</a:t>
            </a:r>
          </a:p>
          <a:p>
            <a:pPr lvl="1"/>
            <a:r>
              <a:rPr lang="en-US" dirty="0"/>
              <a:t>Extracting rows or columns</a:t>
            </a:r>
          </a:p>
          <a:p>
            <a:pPr lvl="1"/>
            <a:r>
              <a:rPr lang="en-US" dirty="0"/>
              <a:t>Creating new columns</a:t>
            </a:r>
          </a:p>
          <a:p>
            <a:pPr lvl="1"/>
            <a:r>
              <a:rPr lang="en-US" dirty="0"/>
              <a:t>Transforming columns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B5C418F-2085-114E-8C7A-9B25415D8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92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B22F30-CFCF-B149-8B98-D71209A60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689EC2E-1BC6-2B4F-8719-B7CAF2326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row is </a:t>
            </a:r>
          </a:p>
          <a:p>
            <a:pPr lvl="1"/>
            <a:r>
              <a:rPr lang="en-US" dirty="0"/>
              <a:t>uniquely identified</a:t>
            </a:r>
          </a:p>
          <a:p>
            <a:pPr lvl="1"/>
            <a:r>
              <a:rPr lang="en-US" dirty="0"/>
              <a:t>contains one observation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582BB13B-E954-284B-AD8E-BA958372C8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3429001"/>
            <a:ext cx="7886700" cy="2464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761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Normalizing a spreadsheet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87C69263-A6A0-1241-B85F-D2D30D430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1690689"/>
            <a:ext cx="36576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48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dplyr</a:t>
            </a:r>
            <a:r>
              <a:rPr lang="en-US" dirty="0"/>
              <a:t> - A grammar of data manipulation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238377" y="2125268"/>
          <a:ext cx="7715249" cy="3602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18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35343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5213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dirty="0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Function</a:t>
                      </a: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dirty="0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Purpose</a:t>
                      </a: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349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dirty="0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filter()</a:t>
                      </a: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kern="1200" baseline="0" dirty="0">
                          <a:solidFill>
                            <a:schemeClr val="dk1"/>
                          </a:solidFill>
                          <a:latin typeface="+mn-lt"/>
                          <a:ea typeface="Courier New" charset="0"/>
                          <a:cs typeface="Courier New" charset="0"/>
                        </a:rPr>
                        <a:t>Select rows</a:t>
                      </a:r>
                      <a:endParaRPr lang="en-US" sz="1500" b="0" dirty="0">
                        <a:effectLst/>
                        <a:latin typeface="+mn-lt"/>
                        <a:ea typeface="Courier New" charset="0"/>
                        <a:cs typeface="Courier New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349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kern="1200" baseline="0" dirty="0">
                          <a:solidFill>
                            <a:schemeClr val="dk1"/>
                          </a:solidFill>
                          <a:latin typeface="+mn-lt"/>
                          <a:ea typeface="Courier New" charset="0"/>
                          <a:cs typeface="Courier New" charset="0"/>
                        </a:rPr>
                        <a:t>select()</a:t>
                      </a:r>
                      <a:endParaRPr lang="en-US" sz="1500" b="0" dirty="0">
                        <a:effectLst/>
                        <a:latin typeface="+mn-lt"/>
                        <a:ea typeface="Courier New" charset="0"/>
                        <a:cs typeface="Courier New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kern="1200" baseline="0" dirty="0">
                          <a:solidFill>
                            <a:schemeClr val="dk1"/>
                          </a:solidFill>
                          <a:latin typeface="+mn-lt"/>
                          <a:ea typeface="Courier New" charset="0"/>
                          <a:cs typeface="Courier New" charset="0"/>
                        </a:rPr>
                        <a:t>Select columns</a:t>
                      </a:r>
                      <a:endParaRPr lang="en-US" sz="1500" b="0" dirty="0">
                        <a:effectLst/>
                        <a:latin typeface="+mn-lt"/>
                        <a:ea typeface="Courier New" charset="0"/>
                        <a:cs typeface="Courier New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349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kern="1200" baseline="0" dirty="0">
                          <a:solidFill>
                            <a:schemeClr val="dk1"/>
                          </a:solidFill>
                          <a:latin typeface="+mn-lt"/>
                          <a:ea typeface="Courier New" charset="0"/>
                          <a:cs typeface="Courier New" charset="0"/>
                        </a:rPr>
                        <a:t>arrange()</a:t>
                      </a:r>
                      <a:endParaRPr lang="en-US" sz="1500" b="0" dirty="0">
                        <a:effectLst/>
                        <a:latin typeface="+mn-lt"/>
                        <a:ea typeface="Courier New" charset="0"/>
                        <a:cs typeface="Courier New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kern="1200" baseline="0" dirty="0">
                          <a:solidFill>
                            <a:schemeClr val="dk1"/>
                          </a:solidFill>
                          <a:latin typeface="+mn-lt"/>
                          <a:ea typeface="Courier New" charset="0"/>
                          <a:cs typeface="Courier New" charset="0"/>
                        </a:rPr>
                        <a:t>Sort rows</a:t>
                      </a:r>
                      <a:endParaRPr lang="en-US" sz="1500" b="0" dirty="0">
                        <a:effectLst/>
                        <a:latin typeface="+mn-lt"/>
                        <a:ea typeface="Courier New" charset="0"/>
                        <a:cs typeface="Courier New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349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kern="1200" baseline="0" dirty="0">
                          <a:solidFill>
                            <a:schemeClr val="dk1"/>
                          </a:solidFill>
                          <a:latin typeface="+mn-lt"/>
                          <a:ea typeface="Courier New" charset="0"/>
                          <a:cs typeface="Courier New" charset="0"/>
                        </a:rPr>
                        <a:t>summarize()</a:t>
                      </a:r>
                      <a:endParaRPr lang="en-US" sz="1500" b="0" dirty="0">
                        <a:effectLst/>
                        <a:latin typeface="+mn-lt"/>
                        <a:ea typeface="Courier New" charset="0"/>
                        <a:cs typeface="Courier New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r>
                        <a:rPr 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Compute a single summary statistic</a:t>
                      </a: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349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kern="1200" baseline="0" dirty="0" err="1">
                          <a:solidFill>
                            <a:schemeClr val="dk1"/>
                          </a:solidFill>
                          <a:latin typeface="+mn-lt"/>
                          <a:ea typeface="Courier New" charset="0"/>
                          <a:cs typeface="Courier New" charset="0"/>
                        </a:rPr>
                        <a:t>group_by</a:t>
                      </a:r>
                      <a:r>
                        <a:rPr lang="en-US" sz="1500" b="0" u="none" kern="1200" baseline="0" dirty="0">
                          <a:solidFill>
                            <a:schemeClr val="dk1"/>
                          </a:solidFill>
                          <a:latin typeface="+mn-lt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en-US" sz="1500" b="0" dirty="0">
                        <a:effectLst/>
                        <a:latin typeface="+mn-lt"/>
                        <a:ea typeface="Courier New" charset="0"/>
                        <a:cs typeface="Courier New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r>
                        <a:rPr 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Pair with summarize() to analyze groups within a dataset</a:t>
                      </a: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349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dirty="0" err="1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inner_join</a:t>
                      </a:r>
                      <a:r>
                        <a:rPr lang="en-US" sz="1500" b="0" dirty="0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()</a:t>
                      </a: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Join two tables</a:t>
                      </a: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349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dirty="0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mutate()</a:t>
                      </a: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Create</a:t>
                      </a:r>
                      <a:r>
                        <a:rPr lang="en-US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 a new column</a:t>
                      </a:r>
                      <a:endParaRPr lang="en-US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Courier New" charset="0"/>
                        <a:cs typeface="Courier New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349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dirty="0" err="1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case_when</a:t>
                      </a:r>
                      <a:r>
                        <a:rPr lang="en-US" sz="1500" b="0" dirty="0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()</a:t>
                      </a: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Recode a column</a:t>
                      </a: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xmlns="" val="2767495429"/>
                  </a:ext>
                </a:extLst>
              </a:tr>
              <a:tr h="3349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dirty="0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distinct()</a:t>
                      </a: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Select</a:t>
                      </a:r>
                      <a:r>
                        <a:rPr lang="en-US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 distinct rows</a:t>
                      </a:r>
                      <a:endParaRPr lang="en-US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Courier New" charset="0"/>
                        <a:cs typeface="Courier New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349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dirty="0" err="1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sample_n</a:t>
                      </a:r>
                      <a:r>
                        <a:rPr lang="en-US" sz="1500" b="0" dirty="0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() &amp;</a:t>
                      </a:r>
                      <a:r>
                        <a:rPr lang="en-US" sz="1500" b="0" baseline="0" dirty="0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sz="1500" b="0" dirty="0" err="1"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sample_frac</a:t>
                      </a:r>
                      <a:endParaRPr lang="en-US" sz="1500" b="0" dirty="0">
                        <a:effectLst/>
                        <a:latin typeface="+mn-lt"/>
                        <a:ea typeface="Courier New" charset="0"/>
                        <a:cs typeface="Courier New" charset="0"/>
                      </a:endParaRPr>
                    </a:p>
                  </a:txBody>
                  <a:tcPr marL="51435" marR="51435" marT="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Select a random sample</a:t>
                      </a:r>
                      <a:r>
                        <a:rPr lang="en-US" sz="15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Courier New" charset="0"/>
                          <a:cs typeface="Courier New" charset="0"/>
                        </a:rPr>
                        <a:t> by number or fraction</a:t>
                      </a:r>
                      <a:endParaRPr lang="en-US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Courier New" charset="0"/>
                        <a:cs typeface="Courier New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1929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2AE9EA-142E-EC46-A687-6823424FE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9314A7D-8FD8-054E-B5C9-A3E80C7F3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</a:t>
            </a:r>
          </a:p>
          <a:p>
            <a:r>
              <a:rPr lang="en-US" dirty="0"/>
              <a:t>Spreadsheet</a:t>
            </a:r>
          </a:p>
          <a:p>
            <a:r>
              <a:rPr lang="en-US" dirty="0"/>
              <a:t>Database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7AB8FE2-ECCC-EC4F-A4B8-CD88F0B67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FCBF975-5784-E84D-AD4C-0AE23DB3F7FE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60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6E501B-A209-A347-98B9-9E9DD0C91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Descriptive analytics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603806-CAD6-C74F-AE0D-FCA873E7B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Tables</a:t>
            </a:r>
          </a:p>
          <a:p>
            <a:r>
              <a:rPr lang="en-US" dirty="0"/>
              <a:t>Graphs</a:t>
            </a:r>
          </a:p>
          <a:p>
            <a:r>
              <a:rPr lang="en-US" dirty="0"/>
              <a:t>Maps</a:t>
            </a:r>
          </a:p>
        </p:txBody>
      </p:sp>
    </p:spTree>
    <p:extLst>
      <p:ext uri="{BB962C8B-B14F-4D97-AF65-F5344CB8AC3E}">
        <p14:creationId xmlns:p14="http://schemas.microsoft.com/office/powerpoint/2010/main" val="4250142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9C271C-F749-AB46-AB40-735C777FC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EX1: Class walk 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B379FBC-5FB3-DC43-8B98-10140D96D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Read shipping data</a:t>
            </a:r>
          </a:p>
          <a:p>
            <a:pPr lvl="1"/>
            <a:r>
              <a:rPr lang="en-US" dirty="0">
                <a:hlinkClick r:id="rId2"/>
              </a:rPr>
              <a:t>shipping.csv</a:t>
            </a:r>
            <a:r>
              <a:rPr lang="en-US" dirty="0"/>
              <a:t> (millions of tons per year by registered country) (file link in module contents)</a:t>
            </a:r>
          </a:p>
          <a:p>
            <a:pPr lvl="1"/>
            <a:r>
              <a:rPr lang="en-US" dirty="0"/>
              <a:t>Rename ‘country’ to ‘Country’</a:t>
            </a:r>
          </a:p>
          <a:p>
            <a:r>
              <a:rPr lang="en-US" dirty="0"/>
              <a:t>Use gather to normalize</a:t>
            </a:r>
          </a:p>
          <a:p>
            <a:pPr lvl="1"/>
            <a:r>
              <a:rPr lang="en-US" dirty="0"/>
              <a:t>Identifier is country + year</a:t>
            </a:r>
          </a:p>
          <a:p>
            <a:r>
              <a:rPr lang="en-US" dirty="0"/>
              <a:t>Extract data for Denmark, Norway, and Sweden</a:t>
            </a:r>
          </a:p>
          <a:p>
            <a:pPr lvl="1"/>
            <a:r>
              <a:rPr lang="en-US" dirty="0"/>
              <a:t>Filter</a:t>
            </a:r>
          </a:p>
          <a:p>
            <a:r>
              <a:rPr lang="en-US" dirty="0"/>
              <a:t>Prepare a graphic showing tonnage for the three countries for each year</a:t>
            </a:r>
          </a:p>
          <a:p>
            <a:pPr lvl="1"/>
            <a:r>
              <a:rPr lang="en-US" dirty="0" err="1"/>
              <a:t>Viz</a:t>
            </a:r>
            <a:r>
              <a:rPr lang="en-US" dirty="0"/>
              <a:t> with Line</a:t>
            </a:r>
          </a:p>
          <a:p>
            <a:pPr lvl="2"/>
            <a:r>
              <a:rPr lang="en-US" dirty="0"/>
              <a:t>Year(x), Tons (y), Country(color)</a:t>
            </a:r>
          </a:p>
        </p:txBody>
      </p:sp>
    </p:spTree>
    <p:extLst>
      <p:ext uri="{BB962C8B-B14F-4D97-AF65-F5344CB8AC3E}">
        <p14:creationId xmlns:p14="http://schemas.microsoft.com/office/powerpoint/2010/main" val="1101943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2335C42-3349-9948-9CFE-E2000DE5C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510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357</Words>
  <Application>Microsoft Office PowerPoint</Application>
  <PresentationFormat>Widescreen</PresentationFormat>
  <Paragraphs>86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Office Theme</vt:lpstr>
      <vt:lpstr>Skills development</vt:lpstr>
      <vt:lpstr>Data wrangling</vt:lpstr>
      <vt:lpstr>Normalization</vt:lpstr>
      <vt:lpstr>Normalizing a spreadsheet</vt:lpstr>
      <vt:lpstr>dplyr - A grammar of data manipulation</vt:lpstr>
      <vt:lpstr>Input files</vt:lpstr>
      <vt:lpstr>Descriptive analytics</vt:lpstr>
      <vt:lpstr>EX1: Class walk through</vt:lpstr>
      <vt:lpstr>PowerPoint Presentation</vt:lpstr>
      <vt:lpstr>EX1: Class walk through (cont.)</vt:lpstr>
      <vt:lpstr>PowerPoint Presentation</vt:lpstr>
      <vt:lpstr>EX1: Class walk through (cont.)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 development</dc:title>
  <dc:creator>Salge, Carolina A.</dc:creator>
  <cp:lastModifiedBy>Salge, Carolina A.</cp:lastModifiedBy>
  <cp:revision>3</cp:revision>
  <dcterms:created xsi:type="dcterms:W3CDTF">2020-06-02T20:11:35Z</dcterms:created>
  <dcterms:modified xsi:type="dcterms:W3CDTF">2020-06-05T14:13:22Z</dcterms:modified>
</cp:coreProperties>
</file>

<file path=docProps/thumbnail.jpeg>
</file>